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642" r:id="rId2"/>
    <p:sldMasterId id="2147484743" r:id="rId3"/>
  </p:sldMasterIdLst>
  <p:notesMasterIdLst>
    <p:notesMasterId r:id="rId23"/>
  </p:notesMasterIdLst>
  <p:handoutMasterIdLst>
    <p:handoutMasterId r:id="rId24"/>
  </p:handoutMasterIdLst>
  <p:sldIdLst>
    <p:sldId id="3125" r:id="rId4"/>
    <p:sldId id="3165" r:id="rId5"/>
    <p:sldId id="3155" r:id="rId6"/>
    <p:sldId id="3166" r:id="rId7"/>
    <p:sldId id="2076136733" r:id="rId8"/>
    <p:sldId id="2076136734" r:id="rId9"/>
    <p:sldId id="2076136717" r:id="rId10"/>
    <p:sldId id="2076136719" r:id="rId11"/>
    <p:sldId id="3168" r:id="rId12"/>
    <p:sldId id="3169" r:id="rId13"/>
    <p:sldId id="3161" r:id="rId14"/>
    <p:sldId id="3167" r:id="rId15"/>
    <p:sldId id="2076136725" r:id="rId16"/>
    <p:sldId id="2076136722" r:id="rId17"/>
    <p:sldId id="2076136721" r:id="rId18"/>
    <p:sldId id="2076136723" r:id="rId19"/>
    <p:sldId id="2076136724" r:id="rId20"/>
    <p:sldId id="2076136732" r:id="rId21"/>
    <p:sldId id="1884" r:id="rId22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rainer Presentation Brief" id="{E9D1FD4D-DAAF-4829-BBBC-AD8AC9ACFE8A}">
          <p14:sldIdLst/>
        </p14:section>
        <p14:section name="Module Content" id="{A073DAE3-B461-442F-A3D3-6642BD875E45}">
          <p14:sldIdLst>
            <p14:sldId id="3125"/>
            <p14:sldId id="3165"/>
            <p14:sldId id="3155"/>
            <p14:sldId id="3166"/>
            <p14:sldId id="2076136733"/>
            <p14:sldId id="2076136734"/>
            <p14:sldId id="2076136717"/>
            <p14:sldId id="2076136719"/>
            <p14:sldId id="3168"/>
            <p14:sldId id="3169"/>
            <p14:sldId id="3161"/>
            <p14:sldId id="3167"/>
            <p14:sldId id="2076136725"/>
            <p14:sldId id="2076136722"/>
            <p14:sldId id="2076136721"/>
            <p14:sldId id="2076136723"/>
            <p14:sldId id="2076136724"/>
          </p14:sldIdLst>
        </p14:section>
        <p14:section name="Module Closedown" id="{BB4A27EB-B3C3-4E4C-B5FE-2131BA0AA278}">
          <p14:sldIdLst>
            <p14:sldId id="2076136732"/>
            <p14:sldId id="18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4"/>
    <a:srgbClr val="CBD6EF"/>
    <a:srgbClr val="1A1A1A"/>
    <a:srgbClr val="FFFFFF"/>
    <a:srgbClr val="00BCF2"/>
    <a:srgbClr val="40CDF5"/>
    <a:srgbClr val="40587C"/>
    <a:srgbClr val="00B0E3"/>
    <a:srgbClr val="00188F"/>
    <a:srgbClr val="0052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22B624-3752-4FC1-A03C-4DC8F790D24C}" v="12" dt="2020-12-08T23:14:52.8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06" autoAdjust="0"/>
    <p:restoredTop sz="95533" autoAdjust="0"/>
  </p:normalViewPr>
  <p:slideViewPr>
    <p:cSldViewPr snapToGrid="0">
      <p:cViewPr varScale="1">
        <p:scale>
          <a:sx n="90" d="100"/>
          <a:sy n="90" d="100"/>
        </p:scale>
        <p:origin x="351" y="85"/>
      </p:cViewPr>
      <p:guideLst/>
    </p:cSldViewPr>
  </p:slideViewPr>
  <p:outlineViewPr>
    <p:cViewPr>
      <p:scale>
        <a:sx n="33" d="100"/>
        <a:sy n="33" d="100"/>
      </p:scale>
      <p:origin x="0" y="-819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934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12/8/2020 8:14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12/8/2020 8:11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Instructor notes</a:t>
            </a:r>
          </a:p>
          <a:p>
            <a:endParaRPr lang="en-US" dirty="0"/>
          </a:p>
          <a:p>
            <a:r>
              <a:rPr lang="en-US" dirty="0"/>
              <a:t>This space has been left deliberately blank.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12/8/2020 8:11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8958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12/8/2020 8:11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040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600" b="1" dirty="0"/>
              <a:t>Instructor notes</a:t>
            </a:r>
          </a:p>
          <a:p>
            <a:endParaRPr lang="en-US" sz="500" b="0" i="0" u="none" strike="noStrike" dirty="0">
              <a:effectLst/>
              <a:latin typeface="Arial" panose="020B0604020202020204" pitchFamily="34" charset="0"/>
            </a:endParaRPr>
          </a:p>
          <a:p>
            <a:r>
              <a:rPr lang="en-US" sz="500" b="0" i="0" u="none" strike="noStrike" dirty="0">
                <a:effectLst/>
                <a:latin typeface="Arial" panose="020B0604020202020204" pitchFamily="34" charset="0"/>
              </a:rPr>
              <a:t>This slide is intended to show similes between the SQL language with the Python language. Both of which can be used in Azure Databricks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881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B258F2-B2E5-4175-B339-81AEE5988F5F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pitchFamily="34" charset="0"/>
                <a:ea typeface="+mn-ea"/>
                <a:cs typeface="Arial" pitchFamily="34" charset="0"/>
              </a:rPr>
              <a:pPr marL="0" marR="0" lvl="0" indent="0" algn="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947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12/8/2020 8:11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614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12/8/2020 8:11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4867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12/8/2020 8:11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71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12/8/2020 8:11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6457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12/8/2020 8:11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8247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12/8/2020 8:11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363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1603930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Instructor notes</a:t>
            </a:r>
          </a:p>
          <a:p>
            <a:endParaRPr lang="en-US" dirty="0"/>
          </a:p>
          <a:p>
            <a:r>
              <a:rPr lang="en-US" dirty="0"/>
              <a:t>This space has been left deliberately blank.</a:t>
            </a:r>
          </a:p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12/8/2020 8:11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564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Instructor notes</a:t>
            </a:r>
          </a:p>
          <a:p>
            <a:endParaRPr lang="en-US" dirty="0"/>
          </a:p>
          <a:p>
            <a:r>
              <a:rPr lang="en-US" dirty="0"/>
              <a:t>Many students are confused between the difference between Hadoop and Spark. It is important to ensure that the students do understand the difference in this lesson.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12/8/2020 8:11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084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Instructor notes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/>
              <a:t>While this slide highlight the three key uses of Azure Databricks, its key selling point is that it is a one-stop shop for enabling Data Engineering and Data Science collaboration through a simplified environment that helps these roles to ingest, store, prep and train, and model and serve data science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B258F2-B2E5-4175-B339-81AEE5988F5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1129044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12/8/2020 8:11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246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12/8/2020 8:11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586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12/8/2020 8:11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331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Instructor notes</a:t>
            </a:r>
          </a:p>
          <a:p>
            <a:endParaRPr lang="en-US" dirty="0"/>
          </a:p>
          <a:p>
            <a:r>
              <a:rPr lang="en-US" dirty="0"/>
              <a:t>Many students are confused between the difference between Hadoop and Spark. It is important to ensure that the students do understand the difference in this lesson.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12/8/2020 8:11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569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Instructor notes</a:t>
            </a:r>
          </a:p>
          <a:p>
            <a:endParaRPr lang="en-US" dirty="0"/>
          </a:p>
          <a:p>
            <a:r>
              <a:rPr lang="en-US" dirty="0"/>
              <a:t>Many students are confused between the difference between Hadoop and Spark. It is important to ensure that the students do understand the difference in this lesson.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12/8/2020 8:11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949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12/8/2020 8:11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688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F328AE-26F0-42B9-988D-535B1145C9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286650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 userDrawn="1">
          <p15:clr>
            <a:srgbClr val="C35EA4"/>
          </p15:clr>
        </p15:guide>
        <p15:guide id="11" pos="2993">
          <p15:clr>
            <a:srgbClr val="5ACBF0"/>
          </p15:clr>
        </p15:guide>
        <p15:guide id="12" pos="3543" userDrawn="1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892293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 userDrawn="1">
          <p15:clr>
            <a:srgbClr val="C35EA4"/>
          </p15:clr>
        </p15:guide>
        <p15:guide id="8" pos="3544" userDrawn="1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295124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 userDrawn="1">
          <p15:clr>
            <a:srgbClr val="C35EA4"/>
          </p15:clr>
        </p15:guide>
        <p15:guide id="5" pos="2993">
          <p15:clr>
            <a:srgbClr val="5ACBF0"/>
          </p15:clr>
        </p15:guide>
        <p15:guide id="6" pos="3547" userDrawn="1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31573B-58F8-43B4-8E3E-6F895442CB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81C0FB-0396-463F-9527-BACCE96868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59104CAE-91B8-4A7E-9F8E-214C5F8809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12192000" cy="1000664"/>
          </a:xfrm>
          <a:solidFill>
            <a:srgbClr val="0070C0"/>
          </a:solidFill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 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48823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11527229-DBED-4F7D-9D9A-03EC2258F2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B5DF3C-6C8F-43BE-92C2-BE4537BFD6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3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2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397809-3ACE-4D4E-AD46-9C3195293B59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9166D5-15A2-4B98-8331-AD06974AE2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48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CA27734F-A502-4B5B-8EC7-6E115B31C6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0C4B04-9C9F-465F-9951-6B4E6D55422A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BA0094-BABD-45E8-8EA6-9DA003B4CD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1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160543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CC434C0E-1C79-42AF-9F32-26BBBFEF9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36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281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706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773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50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5885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1418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81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52163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89815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281275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0838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A4B0D9-E738-4241-851E-02087D63F0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88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8863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4B8222-5199-4513-8941-5675C42113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80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41712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27FA71-E6D6-496C-95C6-956CF28B81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75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1657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0934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680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25626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2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330381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ms &amp; Medi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b="15625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5404104" cy="68580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599" y="275423"/>
            <a:ext cx="5175505" cy="3616381"/>
          </a:xfrm>
          <a:noFill/>
        </p:spPr>
        <p:txBody>
          <a:bodyPr vert="horz" lIns="137160" tIns="91440" rIns="137160" bIns="0" rtlCol="0" anchor="b" anchorCtr="0">
            <a:normAutofit/>
          </a:bodyPr>
          <a:lstStyle>
            <a:lvl1pPr algn="l">
              <a:defRPr lang="en-US" sz="4800" b="1" spc="-100" baseline="0" dirty="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659" y="7903765"/>
            <a:ext cx="1740540" cy="64008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891805"/>
            <a:ext cx="3886200" cy="1658120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659" y="5993177"/>
            <a:ext cx="1737792" cy="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246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4127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11696700" cy="914400"/>
          </a:xfrm>
        </p:spPr>
        <p:txBody>
          <a:bodyPr lIns="91440" tIns="0" rIns="0" bIns="0"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28600" y="1600200"/>
            <a:ext cx="11812548" cy="4577051"/>
          </a:xfrm>
        </p:spPr>
        <p:txBody>
          <a:bodyPr lIns="137160" rIns="137160" bIns="13716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05399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11696700" cy="914400"/>
          </a:xfrm>
        </p:spPr>
        <p:txBody>
          <a:bodyPr lIns="91440" tIns="0" rIns="0" bIns="0"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49804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915920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icrosoft log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17125"/>
            <a:ext cx="3176547" cy="142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85059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2259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image" Target="../media/image4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5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0" r:id="rId1"/>
    <p:sldLayoutId id="2147484580" r:id="rId2"/>
    <p:sldLayoutId id="2147484609" r:id="rId3"/>
    <p:sldLayoutId id="2147484741" r:id="rId4"/>
    <p:sldLayoutId id="2147484240" r:id="rId5"/>
    <p:sldLayoutId id="2147484241" r:id="rId6"/>
    <p:sldLayoutId id="2147484474" r:id="rId7"/>
    <p:sldLayoutId id="2147484245" r:id="rId8"/>
    <p:sldLayoutId id="2147484247" r:id="rId9"/>
    <p:sldLayoutId id="2147484639" r:id="rId10"/>
    <p:sldLayoutId id="2147484603" r:id="rId11"/>
    <p:sldLayoutId id="2147484700" r:id="rId12"/>
    <p:sldLayoutId id="2147484701" r:id="rId13"/>
    <p:sldLayoutId id="2147484702" r:id="rId14"/>
    <p:sldLayoutId id="2147484249" r:id="rId15"/>
    <p:sldLayoutId id="2147484640" r:id="rId16"/>
    <p:sldLayoutId id="2147484582" r:id="rId17"/>
    <p:sldLayoutId id="2147484641" r:id="rId18"/>
    <p:sldLayoutId id="2147484584" r:id="rId19"/>
    <p:sldLayoutId id="2147484583" r:id="rId20"/>
    <p:sldLayoutId id="2147484256" r:id="rId21"/>
    <p:sldLayoutId id="2147484257" r:id="rId22"/>
    <p:sldLayoutId id="2147484585" r:id="rId23"/>
    <p:sldLayoutId id="2147484299" r:id="rId24"/>
    <p:sldLayoutId id="2147484263" r:id="rId25"/>
    <p:sldLayoutId id="2147484742" r:id="rId2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9576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45" r:id="rId1"/>
    <p:sldLayoutId id="2147484643" r:id="rId2"/>
    <p:sldLayoutId id="2147484644" r:id="rId3"/>
    <p:sldLayoutId id="2147484646" r:id="rId4"/>
    <p:sldLayoutId id="2147484650" r:id="rId5"/>
    <p:sldLayoutId id="2147484651" r:id="rId6"/>
    <p:sldLayoutId id="2147484652" r:id="rId7"/>
    <p:sldLayoutId id="2147484653" r:id="rId8"/>
    <p:sldLayoutId id="2147484654" r:id="rId9"/>
    <p:sldLayoutId id="2147484655" r:id="rId10"/>
    <p:sldLayoutId id="2147484656" r:id="rId11"/>
    <p:sldLayoutId id="2147484738" r:id="rId12"/>
    <p:sldLayoutId id="2147484739" r:id="rId13"/>
    <p:sldLayoutId id="2147484740" r:id="rId14"/>
    <p:sldLayoutId id="2147484660" r:id="rId15"/>
    <p:sldLayoutId id="2147484661" r:id="rId16"/>
    <p:sldLayoutId id="2147484662" r:id="rId17"/>
    <p:sldLayoutId id="2147484663" r:id="rId18"/>
    <p:sldLayoutId id="2147484664" r:id="rId19"/>
    <p:sldLayoutId id="2147484665" r:id="rId20"/>
    <p:sldLayoutId id="2147484666" r:id="rId21"/>
    <p:sldLayoutId id="2147484667" r:id="rId22"/>
    <p:sldLayoutId id="2147484668" r:id="rId23"/>
    <p:sldLayoutId id="2147484669" r:id="rId24"/>
    <p:sldLayoutId id="2147484670" r:id="rId2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93988"/>
            <a:ext cx="11696700" cy="914400"/>
          </a:xfrm>
          <a:prstGeom prst="rect">
            <a:avLst/>
          </a:prstGeom>
        </p:spPr>
        <p:txBody>
          <a:bodyPr vert="horz" lIns="137160" tIns="91440" rIns="137160" bIns="91440" rtlCol="0" anchor="ctr" anchorCtr="0">
            <a:noAutofit/>
          </a:bodyPr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00" y="6553200"/>
            <a:ext cx="11201400" cy="304801"/>
          </a:xfrm>
          <a:prstGeom prst="rect">
            <a:avLst/>
          </a:prstGeom>
        </p:spPr>
        <p:txBody>
          <a:bodyPr vert="horz" lIns="182880" tIns="38089" rIns="76179" bIns="38089" rtlCol="0" anchor="ctr"/>
          <a:lstStyle>
            <a:lvl1pPr algn="l">
              <a:defRPr sz="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228600" y="1600201"/>
            <a:ext cx="11696700" cy="4559531"/>
          </a:xfrm>
          <a:prstGeom prst="rect">
            <a:avLst/>
          </a:prstGeom>
        </p:spPr>
        <p:txBody>
          <a:bodyPr vert="horz" lIns="137160" tIns="91440" rIns="137160" bIns="13716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11430002" y="6553200"/>
            <a:ext cx="761999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69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4" r:id="rId1"/>
    <p:sldLayoutId id="2147484745" r:id="rId2"/>
    <p:sldLayoutId id="2147484746" r:id="rId3"/>
    <p:sldLayoutId id="2147484747" r:id="rId4"/>
    <p:sldLayoutId id="2147484748" r:id="rId5"/>
    <p:sldLayoutId id="2147484750" r:id="rId6"/>
  </p:sldLayoutIdLst>
  <p:transition>
    <p:fade/>
  </p:transition>
  <p:hf hdr="0" ftr="0" dt="0"/>
  <p:txStyles>
    <p:titleStyle>
      <a:lvl1pPr marL="0" algn="l" defTabSz="1088078" rtl="0" eaLnBrk="1" latinLnBrk="0" hangingPunct="1">
        <a:lnSpc>
          <a:spcPct val="90000"/>
        </a:lnSpc>
        <a:spcBef>
          <a:spcPct val="0"/>
        </a:spcBef>
        <a:buNone/>
        <a:defRPr lang="en-US" sz="4400" kern="1200" spc="-100" baseline="0" dirty="0">
          <a:solidFill>
            <a:schemeClr val="tx1"/>
          </a:solidFill>
          <a:latin typeface="+mj-lt"/>
          <a:ea typeface="Segoe UI Semibold" panose="020B0702040204020203" pitchFamily="34" charset="0"/>
          <a:cs typeface="Segoe UI Semibold" panose="020B0702040204020203" pitchFamily="34" charset="0"/>
        </a:defRPr>
      </a:lvl1pPr>
    </p:titleStyle>
    <p:bodyStyle>
      <a:lvl1pPr marL="0" indent="0" algn="l" defTabSz="1088078" rtl="0" eaLnBrk="1" latinLnBrk="0" hangingPunct="1">
        <a:spcBef>
          <a:spcPts val="1800"/>
        </a:spcBef>
        <a:buClr>
          <a:srgbClr val="0072C6"/>
        </a:buClr>
        <a:buSzPct val="100000"/>
        <a:buFont typeface="Wingdings" pitchFamily="2" charset="2"/>
        <a:buNone/>
        <a:defRPr sz="2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476059" indent="-194391" algn="l" defTabSz="10880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761693" indent="-173232" algn="l" defTabSz="1088078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047328" indent="-177200" algn="l" defTabSz="1088078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285357" indent="-179845" algn="l" defTabSz="1088078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992216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254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080294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4624332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4040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078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118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156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196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23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0827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5231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51">
          <p15:clr>
            <a:srgbClr val="5ACBF0"/>
          </p15:clr>
        </p15:guide>
        <p15:guide id="2" pos="4127">
          <p15:clr>
            <a:srgbClr val="5ACBF0"/>
          </p15:clr>
        </p15:guide>
        <p15:guide id="3" orient="horz" pos="1872">
          <p15:clr>
            <a:srgbClr val="5ACBF0"/>
          </p15:clr>
        </p15:guide>
        <p15:guide id="4" orient="horz" pos="2448">
          <p15:clr>
            <a:srgbClr val="5ACBF0"/>
          </p15:clr>
        </p15:guide>
        <p15:guide id="5" pos="3839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816">
          <p15:clr>
            <a:srgbClr val="F26B43"/>
          </p15:clr>
        </p15:guide>
        <p15:guide id="8" orient="horz" pos="1008">
          <p15:clr>
            <a:srgbClr val="F26B43"/>
          </p15:clr>
        </p15:guide>
        <p15:guide id="52" pos="2976">
          <p15:clr>
            <a:srgbClr val="5ACBF0"/>
          </p15:clr>
        </p15:guide>
        <p15:guide id="53" pos="2424">
          <p15:clr>
            <a:srgbClr val="5ACBF0"/>
          </p15:clr>
        </p15:guide>
        <p15:guide id="54" pos="1848">
          <p15:clr>
            <a:srgbClr val="5ACBF0"/>
          </p15:clr>
        </p15:guide>
        <p15:guide id="55" pos="1296">
          <p15:clr>
            <a:srgbClr val="5ACBF0"/>
          </p15:clr>
        </p15:guide>
        <p15:guide id="56" pos="720">
          <p15:clr>
            <a:srgbClr val="5ACBF0"/>
          </p15:clr>
        </p15:guide>
        <p15:guide id="57" pos="144">
          <p15:clr>
            <a:srgbClr val="5ACBF0"/>
          </p15:clr>
        </p15:guide>
        <p15:guide id="58" pos="4680">
          <p15:clr>
            <a:srgbClr val="5ACBF0"/>
          </p15:clr>
        </p15:guide>
        <p15:guide id="59" pos="5256">
          <p15:clr>
            <a:srgbClr val="5ACBF0"/>
          </p15:clr>
        </p15:guide>
        <p15:guide id="60" pos="5808">
          <p15:clr>
            <a:srgbClr val="5ACBF0"/>
          </p15:clr>
        </p15:guide>
        <p15:guide id="61" pos="6384">
          <p15:clr>
            <a:srgbClr val="5ACBF0"/>
          </p15:clr>
        </p15:guide>
        <p15:guide id="62" pos="6936">
          <p15:clr>
            <a:srgbClr val="5ACBF0"/>
          </p15:clr>
        </p15:guide>
        <p15:guide id="63" pos="7512">
          <p15:clr>
            <a:srgbClr val="5ACBF0"/>
          </p15:clr>
        </p15:guide>
        <p15:guide id="64" orient="horz" pos="168">
          <p15:clr>
            <a:srgbClr val="5ACBF0"/>
          </p15:clr>
        </p15:guide>
        <p15:guide id="65" orient="horz" pos="744">
          <p15:clr>
            <a:srgbClr val="5ACBF0"/>
          </p15:clr>
        </p15:guide>
        <p15:guide id="66" orient="horz" pos="1320">
          <p15:clr>
            <a:srgbClr val="5ACBF0"/>
          </p15:clr>
        </p15:guide>
        <p15:guide id="67" orient="horz" pos="3000">
          <p15:clr>
            <a:srgbClr val="5ACBF0"/>
          </p15:clr>
        </p15:guide>
        <p15:guide id="68" orient="horz" pos="3576">
          <p15:clr>
            <a:srgbClr val="5ACBF0"/>
          </p15:clr>
        </p15:guide>
        <p15:guide id="69" orient="horz" pos="4128">
          <p15:clr>
            <a:srgbClr val="5ACBF0"/>
          </p15:clr>
        </p15:guide>
        <p15:guide id="70" pos="240">
          <p15:clr>
            <a:srgbClr val="F26B43"/>
          </p15:clr>
        </p15:guide>
        <p15:guide id="71" pos="7440">
          <p15:clr>
            <a:srgbClr val="F26B43"/>
          </p15:clr>
        </p15:guide>
        <p15:guide id="72" orient="horz" pos="264">
          <p15:clr>
            <a:srgbClr val="F26B43"/>
          </p15:clr>
        </p15:guide>
        <p15:guide id="73" orient="horz" pos="40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1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12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5" Type="http://schemas.openxmlformats.org/officeDocument/2006/relationships/image" Target="../media/image2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Relationship Id="rId14" Type="http://schemas.openxmlformats.org/officeDocument/2006/relationships/image" Target="../media/image2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nami.com/2018/05/16/big-data-file-formats-demystified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6H9gI0OWy8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datasciencecentral.com/profiles/blogs/what-is-the-difference-between-hadoop-and-spark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ewstack.io/the-good-bad-and-ugly-apache-spark-for-data-science-work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ewstack.io/the-good-bad-and-ugly-apache-spark-for-data-science-work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This is a lesson slide. At the center of the slide is the Lesson number and the title of the lesson. Around the edges of the title is a montage of 10 pictures showing people working with various computing platforms including laptops, cell phones, surface, desktops, and interactive screens such as Surface Studio.">
            <a:extLst>
              <a:ext uri="{FF2B5EF4-FFF2-40B4-BE49-F238E27FC236}">
                <a16:creationId xmlns:a16="http://schemas.microsoft.com/office/drawing/2014/main" id="{7CDD518F-C926-4E6A-B109-7F3ABEFC58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-2652" y="-33"/>
            <a:ext cx="12196793" cy="6858033"/>
            <a:chOff x="-2652" y="-33"/>
            <a:chExt cx="12196793" cy="685803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F49312C-6999-4B78-80FC-23117ADD05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38400" y="-33"/>
              <a:ext cx="4884760" cy="229326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52ADACC-C5BB-4F1D-AD8C-E5D4F38C6A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09376" y="2285897"/>
              <a:ext cx="2438915" cy="2285754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3A68917-58EC-430F-8E9E-8D2A76FC2B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3086" y="2285873"/>
              <a:ext cx="2438914" cy="228592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574A2C-F045-4007-B60E-A9638B882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6375" y="4571960"/>
              <a:ext cx="4876908" cy="22860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E1C1DE3-3F03-4098-9A3B-30D6743B34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2438397" y="2286000"/>
              <a:ext cx="2438402" cy="2286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78D0655-ED58-4F6E-A7E9-4DDD4772F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1052" y="4572000"/>
              <a:ext cx="2438398" cy="2286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32D6963-CAC5-4BCF-94A2-5CD01E2C16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2438404" cy="228601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C834460-9A1D-47D0-B320-E2DF931B9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5753" y="0"/>
              <a:ext cx="2438388" cy="228599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5C8AD0B-3FD9-4A77-8A08-EB31BC001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2285968"/>
              <a:ext cx="2438404" cy="228600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0764D00-8DC7-488C-A3BC-C079BB3125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652" y="4571628"/>
              <a:ext cx="2438401" cy="228637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6A5124A-ECB5-421F-BC22-2889D6CE5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5632" y="2285754"/>
              <a:ext cx="2438085" cy="228604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BB71E45-FA98-428B-A259-180B21FB97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0945" y="4572000"/>
              <a:ext cx="2438401" cy="22860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922A5A5-F302-4445-B27F-62F1262ACB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6"/>
            <a:stretch/>
          </p:blipFill>
          <p:spPr>
            <a:xfrm>
              <a:off x="7317141" y="0"/>
              <a:ext cx="2435460" cy="229323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D73752-B9E9-4229-B404-3E7FC9612E90}"/>
                </a:ext>
              </a:extLst>
            </p:cNvPr>
            <p:cNvSpPr/>
            <p:nvPr/>
          </p:nvSpPr>
          <p:spPr bwMode="auto">
            <a:xfrm>
              <a:off x="0" y="0"/>
              <a:ext cx="12189346" cy="6858000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B1CEDD6-560C-4AC6-8F56-FA37BDD5F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435749" y="2285754"/>
            <a:ext cx="7319792" cy="228556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2325FFBB-5C1A-496A-B934-437E61A7B8C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22174" y="2439603"/>
            <a:ext cx="6034409" cy="18466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Lesson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Spark &amp; Azure Databricks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7761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decel="10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0 L -0.29974 0.16759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7" y="838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 0.06667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9" grpId="2" animBg="1"/>
      <p:bldP spid="20" grpId="0"/>
      <p:bldP spid="20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71466" y="369518"/>
            <a:ext cx="11018520" cy="553998"/>
          </a:xfrm>
        </p:spPr>
        <p:txBody>
          <a:bodyPr/>
          <a:lstStyle/>
          <a:p>
            <a:r>
              <a:rPr lang="en-US" b="1" dirty="0" err="1"/>
              <a:t>DataFrame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71466" y="1108734"/>
            <a:ext cx="11423354" cy="3360920"/>
          </a:xfrm>
        </p:spPr>
        <p:txBody>
          <a:bodyPr/>
          <a:lstStyle/>
          <a:p>
            <a:r>
              <a:rPr lang="en-US" dirty="0"/>
              <a:t>A data structure where data is organized into named columns, </a:t>
            </a:r>
            <a:r>
              <a:rPr lang="en-US" dirty="0">
                <a:solidFill>
                  <a:srgbClr val="0078D4"/>
                </a:solidFill>
              </a:rPr>
              <a:t>like a table </a:t>
            </a:r>
            <a:r>
              <a:rPr lang="en-US" dirty="0"/>
              <a:t>in a relational database, but with richer optimizations under the hood.</a:t>
            </a:r>
          </a:p>
          <a:p>
            <a:r>
              <a:rPr lang="en-US" dirty="0"/>
              <a:t>Once created, a </a:t>
            </a:r>
            <a:r>
              <a:rPr lang="en-US" dirty="0" err="1"/>
              <a:t>DataFrame</a:t>
            </a:r>
            <a:r>
              <a:rPr lang="en-US" dirty="0"/>
              <a:t> object comes with methods attached to it.</a:t>
            </a:r>
          </a:p>
          <a:p>
            <a:r>
              <a:rPr lang="en-US" dirty="0"/>
              <a:t>These methods are operations that you can perform on </a:t>
            </a:r>
            <a:r>
              <a:rPr lang="en-US" dirty="0" err="1"/>
              <a:t>DataFrames</a:t>
            </a:r>
            <a:r>
              <a:rPr lang="en-US" dirty="0"/>
              <a:t> such as </a:t>
            </a:r>
            <a:r>
              <a:rPr lang="en-US" dirty="0">
                <a:solidFill>
                  <a:srgbClr val="0078D4"/>
                </a:solidFill>
              </a:rPr>
              <a:t>filtering, counting, aggregating</a:t>
            </a:r>
            <a:r>
              <a:rPr lang="en-US" dirty="0"/>
              <a:t>, and many others</a:t>
            </a:r>
          </a:p>
          <a:p>
            <a:r>
              <a:rPr lang="en-US" dirty="0"/>
              <a:t>Similar to Pandas </a:t>
            </a:r>
            <a:r>
              <a:rPr lang="en-US" dirty="0" err="1"/>
              <a:t>DataFrame</a:t>
            </a:r>
            <a:endParaRPr lang="en-US" dirty="0"/>
          </a:p>
          <a:p>
            <a:r>
              <a:rPr lang="en-US" dirty="0"/>
              <a:t>Koalas is Pandas replacement inside Databricks</a:t>
            </a:r>
          </a:p>
        </p:txBody>
      </p:sp>
    </p:spTree>
    <p:extLst>
      <p:ext uri="{BB962C8B-B14F-4D97-AF65-F5344CB8AC3E}">
        <p14:creationId xmlns:p14="http://schemas.microsoft.com/office/powerpoint/2010/main" val="3167714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0414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04069" y="0"/>
            <a:ext cx="699522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10881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8" name="Title 37"/>
          <p:cNvSpPr>
            <a:spLocks noGrp="1"/>
          </p:cNvSpPr>
          <p:nvPr>
            <p:ph type="title" idx="4294967295"/>
          </p:nvPr>
        </p:nvSpPr>
        <p:spPr>
          <a:xfrm>
            <a:off x="443450" y="2499691"/>
            <a:ext cx="4902199" cy="101566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Reading Data in 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Azure Databricks</a:t>
            </a:r>
            <a:r>
              <a:rPr kumimoji="0" lang="en-GB" sz="3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</a:t>
            </a: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5B60DF4-5CFC-4BEF-B556-D1C7E1174F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908292"/>
              </p:ext>
            </p:extLst>
          </p:nvPr>
        </p:nvGraphicFramePr>
        <p:xfrm>
          <a:off x="5416510" y="541125"/>
          <a:ext cx="6641348" cy="5638800"/>
        </p:xfrm>
        <a:graphic>
          <a:graphicData uri="http://schemas.openxmlformats.org/drawingml/2006/table">
            <a:tbl>
              <a:tblPr firstRow="1"/>
              <a:tblGrid>
                <a:gridCol w="3320674">
                  <a:extLst>
                    <a:ext uri="{9D8B030D-6E8A-4147-A177-3AD203B41FA5}">
                      <a16:colId xmlns:a16="http://schemas.microsoft.com/office/drawing/2014/main" val="3035026601"/>
                    </a:ext>
                  </a:extLst>
                </a:gridCol>
                <a:gridCol w="3320674">
                  <a:extLst>
                    <a:ext uri="{9D8B030D-6E8A-4147-A177-3AD203B41FA5}">
                      <a16:colId xmlns:a16="http://schemas.microsoft.com/office/drawing/2014/main" val="19785284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dirty="0">
                          <a:effectLst/>
                          <a:latin typeface="Helvetica Neue"/>
                        </a:rPr>
                        <a:t>SQL</a:t>
                      </a:r>
                    </a:p>
                  </a:txBody>
                  <a:tcPr marL="38100" marR="38100" marT="38100" marB="38100" anchor="b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dirty="0">
                          <a:effectLst/>
                          <a:latin typeface="Helvetica Neue"/>
                        </a:rPr>
                        <a:t>DataFrame (Python)</a:t>
                      </a:r>
                    </a:p>
                  </a:txBody>
                  <a:tcPr marL="38100" marR="38100" marT="38100" marB="38100" anchor="b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12720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  <a:latin typeface="Helvetica Neue"/>
                        </a:rPr>
                        <a:t>SELECT col_1 FROM myTable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2000">
                          <a:effectLst/>
                          <a:latin typeface="Helvetica Neue"/>
                        </a:rPr>
                        <a:t>df.select(col("col_1"))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66854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GB" sz="2000" dirty="0">
                          <a:effectLst/>
                          <a:latin typeface="Helvetica Neue"/>
                        </a:rPr>
                        <a:t>DESCRIBE myTable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2000" dirty="0">
                          <a:effectLst/>
                          <a:latin typeface="Helvetica Neue"/>
                        </a:rPr>
                        <a:t>df.printSchema()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49826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  <a:latin typeface="Helvetica Neue"/>
                        </a:rPr>
                        <a:t>SELECT * FROM myTable WHERE col_1 &gt; 0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2000">
                          <a:effectLst/>
                          <a:latin typeface="Helvetica Neue"/>
                        </a:rPr>
                        <a:t>df.filter(col("col_1") &gt; 0)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0586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GB" sz="2000" dirty="0">
                          <a:effectLst/>
                          <a:latin typeface="Helvetica Neue"/>
                        </a:rPr>
                        <a:t>..GROUP BY col_2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2000" dirty="0">
                          <a:effectLst/>
                          <a:latin typeface="Helvetica Neue"/>
                        </a:rPr>
                        <a:t>..groupBy(col("col_2"))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689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GB" sz="2000" dirty="0">
                          <a:effectLst/>
                          <a:latin typeface="Helvetica Neue"/>
                        </a:rPr>
                        <a:t>..ORDER BY col_2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2000" dirty="0">
                          <a:effectLst/>
                          <a:latin typeface="Helvetica Neue"/>
                        </a:rPr>
                        <a:t>..orderBy(col("col_2"))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56981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  <a:latin typeface="Helvetica Neue"/>
                        </a:rPr>
                        <a:t>..WHERE year(col_3) &gt; 1990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2000">
                          <a:effectLst/>
                          <a:latin typeface="Helvetica Neue"/>
                        </a:rPr>
                        <a:t>..filter(year(col("col_3")) &gt; 1990)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15965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  <a:latin typeface="Helvetica Neue"/>
                        </a:rPr>
                        <a:t>SELECT * FROM myTable LIMIT 10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2000" dirty="0">
                          <a:effectLst/>
                          <a:latin typeface="Helvetica Neue"/>
                        </a:rPr>
                        <a:t>df.limit(10)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5606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GB" sz="2000" dirty="0">
                          <a:effectLst/>
                          <a:latin typeface="Helvetica Neue"/>
                        </a:rPr>
                        <a:t>display(myTable) (text format)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2000" dirty="0">
                          <a:effectLst/>
                          <a:latin typeface="Helvetica Neue"/>
                        </a:rPr>
                        <a:t>df.show()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1079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GB" sz="2000" dirty="0">
                          <a:effectLst/>
                          <a:latin typeface="Helvetica Neue"/>
                        </a:rPr>
                        <a:t>display(myTable) (html format)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2000" dirty="0">
                          <a:effectLst/>
                          <a:latin typeface="Helvetica Neue"/>
                        </a:rPr>
                        <a:t>display(df)</a:t>
                      </a:r>
                    </a:p>
                  </a:txBody>
                  <a:tcPr marL="38100" marR="38100" marT="38100" marB="38100">
                    <a:lnL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951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764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71466" y="369518"/>
            <a:ext cx="11018520" cy="553998"/>
          </a:xfrm>
        </p:spPr>
        <p:txBody>
          <a:bodyPr/>
          <a:lstStyle/>
          <a:p>
            <a:r>
              <a:rPr lang="en-US" dirty="0"/>
              <a:t>Table management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71466" y="1108734"/>
            <a:ext cx="11423354" cy="4653582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0078D4"/>
                </a:solidFill>
              </a:rPr>
              <a:t>managed table </a:t>
            </a:r>
            <a:r>
              <a:rPr lang="en-US" dirty="0"/>
              <a:t>is a table that manages both the actual data and the metadata. </a:t>
            </a:r>
          </a:p>
          <a:p>
            <a:r>
              <a:rPr lang="en-US" dirty="0"/>
              <a:t>In this case, a ‘DROP TABLE’ command removes both the metadata for the table as well as the data itself.</a:t>
            </a:r>
          </a:p>
          <a:p>
            <a:endParaRPr lang="en-US" b="1" dirty="0"/>
          </a:p>
          <a:p>
            <a:r>
              <a:rPr lang="en-US" b="1" dirty="0">
                <a:solidFill>
                  <a:srgbClr val="0078D4"/>
                </a:solidFill>
              </a:rPr>
              <a:t>Unmanaged tables </a:t>
            </a:r>
            <a:r>
              <a:rPr lang="en-US" dirty="0"/>
              <a:t>manage the metadata from a table, while the actual data is managed separately, often backed by a blob store like the Azure Blob or S3. </a:t>
            </a:r>
          </a:p>
          <a:p>
            <a:r>
              <a:rPr lang="en-US" dirty="0"/>
              <a:t>Dropping an unmanaged table drops only the metadata associated with the table while the data itself remains in place.</a:t>
            </a:r>
          </a:p>
        </p:txBody>
      </p:sp>
    </p:spTree>
    <p:extLst>
      <p:ext uri="{BB962C8B-B14F-4D97-AF65-F5344CB8AC3E}">
        <p14:creationId xmlns:p14="http://schemas.microsoft.com/office/powerpoint/2010/main" val="130602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71466" y="369518"/>
            <a:ext cx="11018520" cy="553998"/>
          </a:xfrm>
        </p:spPr>
        <p:txBody>
          <a:bodyPr/>
          <a:lstStyle/>
          <a:p>
            <a:r>
              <a:rPr lang="en-US" dirty="0"/>
              <a:t>Big Data File Types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71466" y="1108734"/>
            <a:ext cx="11423354" cy="4395049"/>
          </a:xfrm>
        </p:spPr>
        <p:txBody>
          <a:bodyPr/>
          <a:lstStyle/>
          <a:p>
            <a:r>
              <a:rPr lang="en-US" b="1" dirty="0"/>
              <a:t>Data may arrive in your data lake in a </a:t>
            </a:r>
            <a:r>
              <a:rPr lang="en-US" b="1" dirty="0">
                <a:solidFill>
                  <a:srgbClr val="0078D4"/>
                </a:solidFill>
              </a:rPr>
              <a:t>human readable format </a:t>
            </a:r>
            <a:r>
              <a:rPr lang="en-US" b="1" dirty="0"/>
              <a:t>like JSON or XML, or as a CSV file. </a:t>
            </a:r>
          </a:p>
          <a:p>
            <a:r>
              <a:rPr lang="en-US" b="1" dirty="0"/>
              <a:t>Using those raw formats is terribly inefficient. </a:t>
            </a:r>
          </a:p>
          <a:p>
            <a:r>
              <a:rPr lang="en-US" b="1" dirty="0"/>
              <a:t>Those file formats </a:t>
            </a:r>
            <a:r>
              <a:rPr lang="en-US" b="1" dirty="0">
                <a:solidFill>
                  <a:srgbClr val="0078D4"/>
                </a:solidFill>
              </a:rPr>
              <a:t>cannot be stored in a parallel manner</a:t>
            </a:r>
            <a:r>
              <a:rPr lang="en-US" b="1" dirty="0"/>
              <a:t>. </a:t>
            </a:r>
          </a:p>
          <a:p>
            <a:endParaRPr lang="en-US" b="1" dirty="0"/>
          </a:p>
          <a:p>
            <a:r>
              <a:rPr lang="en-US" b="1" dirty="0"/>
              <a:t>ORC, Parquet, and Avro are </a:t>
            </a:r>
            <a:r>
              <a:rPr lang="en-US" b="1" dirty="0">
                <a:solidFill>
                  <a:srgbClr val="0078D4"/>
                </a:solidFill>
              </a:rPr>
              <a:t>machine-readable binary formats</a:t>
            </a:r>
            <a:r>
              <a:rPr lang="en-US" b="1" dirty="0"/>
              <a:t>. </a:t>
            </a:r>
          </a:p>
          <a:p>
            <a:r>
              <a:rPr lang="en-US" b="1" dirty="0"/>
              <a:t>Files stored in these formats </a:t>
            </a:r>
            <a:r>
              <a:rPr lang="en-US" b="1" dirty="0">
                <a:solidFill>
                  <a:srgbClr val="0078D4"/>
                </a:solidFill>
              </a:rPr>
              <a:t>can be split across multiple disks</a:t>
            </a:r>
            <a:r>
              <a:rPr lang="en-US" b="1" dirty="0"/>
              <a:t>: scalability and parallel processing. </a:t>
            </a:r>
          </a:p>
          <a:p>
            <a:r>
              <a:rPr lang="en-US" b="1" dirty="0"/>
              <a:t>You cannot split JSON, CSV and XML files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EE6187-2FE4-433A-8345-113347EAB901}"/>
              </a:ext>
            </a:extLst>
          </p:cNvPr>
          <p:cNvSpPr/>
          <p:nvPr/>
        </p:nvSpPr>
        <p:spPr>
          <a:xfrm>
            <a:off x="471466" y="6124536"/>
            <a:ext cx="10075206" cy="363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>
                <a:hlinkClick r:id="rId3"/>
              </a:rPr>
              <a:t>https://www.datanami.com/2018/05/16/big-data-file-formats-demystified/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14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71466" y="369518"/>
            <a:ext cx="11018520" cy="553998"/>
          </a:xfrm>
        </p:spPr>
        <p:txBody>
          <a:bodyPr/>
          <a:lstStyle/>
          <a:p>
            <a:r>
              <a:rPr lang="en-US" dirty="0"/>
              <a:t>Apache Parquet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71466" y="1108734"/>
            <a:ext cx="11423354" cy="3447098"/>
          </a:xfrm>
        </p:spPr>
        <p:txBody>
          <a:bodyPr/>
          <a:lstStyle/>
          <a:p>
            <a:r>
              <a:rPr lang="en-US" b="1" dirty="0">
                <a:solidFill>
                  <a:srgbClr val="0078D4"/>
                </a:solidFill>
              </a:rPr>
              <a:t>Column</a:t>
            </a:r>
            <a:r>
              <a:rPr lang="en-US" b="1" dirty="0"/>
              <a:t> based format: highly compressed and </a:t>
            </a:r>
            <a:r>
              <a:rPr lang="en-US" b="1" dirty="0" err="1"/>
              <a:t>splittable</a:t>
            </a:r>
            <a:r>
              <a:rPr lang="en-US" b="1" dirty="0"/>
              <a:t>.</a:t>
            </a:r>
          </a:p>
          <a:p>
            <a:r>
              <a:rPr lang="en-US" b="1" dirty="0"/>
              <a:t>Column </a:t>
            </a:r>
            <a:r>
              <a:rPr lang="en-US" b="1" dirty="0">
                <a:solidFill>
                  <a:srgbClr val="0078D4"/>
                </a:solidFill>
              </a:rPr>
              <a:t>metadata</a:t>
            </a:r>
            <a:r>
              <a:rPr lang="en-US" b="1" dirty="0"/>
              <a:t> is stored at the </a:t>
            </a:r>
            <a:r>
              <a:rPr lang="en-US" b="1" dirty="0">
                <a:solidFill>
                  <a:srgbClr val="0078D4"/>
                </a:solidFill>
              </a:rPr>
              <a:t>end of the file</a:t>
            </a:r>
            <a:r>
              <a:rPr lang="en-US" b="1" dirty="0"/>
              <a:t>: fast, one-pass writing. </a:t>
            </a:r>
          </a:p>
          <a:p>
            <a:r>
              <a:rPr lang="en-US" b="1" dirty="0"/>
              <a:t>Especially adept at analyzing wide datasets with </a:t>
            </a:r>
            <a:r>
              <a:rPr lang="en-US" b="1" dirty="0">
                <a:solidFill>
                  <a:srgbClr val="0078D4"/>
                </a:solidFill>
              </a:rPr>
              <a:t>many columns</a:t>
            </a:r>
            <a:r>
              <a:rPr lang="en-US" b="1" dirty="0"/>
              <a:t>. </a:t>
            </a:r>
          </a:p>
          <a:p>
            <a:r>
              <a:rPr lang="en-US" b="1" dirty="0"/>
              <a:t>Binary data is organized by “row group.” For each row group, the data values are organized by column. </a:t>
            </a:r>
          </a:p>
          <a:p>
            <a:r>
              <a:rPr lang="en-US" b="1" dirty="0"/>
              <a:t>Parquet is a good choice for </a:t>
            </a:r>
            <a:r>
              <a:rPr lang="en-US" b="1" dirty="0">
                <a:solidFill>
                  <a:srgbClr val="0078D4"/>
                </a:solidFill>
              </a:rPr>
              <a:t>read-heavy</a:t>
            </a:r>
            <a:r>
              <a:rPr lang="en-US" b="1" dirty="0"/>
              <a:t> workloads: </a:t>
            </a:r>
            <a:r>
              <a:rPr lang="en-US" b="1" dirty="0">
                <a:solidFill>
                  <a:srgbClr val="0078D4"/>
                </a:solidFill>
              </a:rPr>
              <a:t>Spark</a:t>
            </a:r>
            <a:r>
              <a:rPr lang="en-US" b="1" dirty="0"/>
              <a:t>.</a:t>
            </a:r>
          </a:p>
          <a:p>
            <a:r>
              <a:rPr lang="en-US" b="1" dirty="0"/>
              <a:t>Schema evolution in the Parquet file type is supported.</a:t>
            </a:r>
          </a:p>
        </p:txBody>
      </p:sp>
    </p:spTree>
    <p:extLst>
      <p:ext uri="{BB962C8B-B14F-4D97-AF65-F5344CB8AC3E}">
        <p14:creationId xmlns:p14="http://schemas.microsoft.com/office/powerpoint/2010/main" val="333311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71466" y="369518"/>
            <a:ext cx="11018520" cy="553998"/>
          </a:xfrm>
        </p:spPr>
        <p:txBody>
          <a:bodyPr/>
          <a:lstStyle/>
          <a:p>
            <a:r>
              <a:rPr lang="en-US" dirty="0"/>
              <a:t>Apache Avro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71466" y="1108734"/>
            <a:ext cx="11423354" cy="5256824"/>
          </a:xfrm>
        </p:spPr>
        <p:txBody>
          <a:bodyPr/>
          <a:lstStyle/>
          <a:p>
            <a:r>
              <a:rPr lang="en-US" b="1" dirty="0">
                <a:solidFill>
                  <a:srgbClr val="0078D4"/>
                </a:solidFill>
              </a:rPr>
              <a:t>Row</a:t>
            </a:r>
            <a:r>
              <a:rPr lang="en-US" b="1" dirty="0"/>
              <a:t> based format</a:t>
            </a:r>
          </a:p>
          <a:p>
            <a:r>
              <a:rPr lang="en-US" b="1" dirty="0"/>
              <a:t>The data </a:t>
            </a:r>
            <a:r>
              <a:rPr lang="en-US" b="1" dirty="0">
                <a:solidFill>
                  <a:srgbClr val="0078D4"/>
                </a:solidFill>
              </a:rPr>
              <a:t>definition</a:t>
            </a:r>
            <a:r>
              <a:rPr lang="en-US" b="1" dirty="0"/>
              <a:t> is stored in </a:t>
            </a:r>
            <a:r>
              <a:rPr lang="en-US" b="1" dirty="0">
                <a:solidFill>
                  <a:srgbClr val="0078D4"/>
                </a:solidFill>
              </a:rPr>
              <a:t>JSON</a:t>
            </a:r>
            <a:r>
              <a:rPr lang="en-US" b="1" dirty="0"/>
              <a:t> format while the </a:t>
            </a:r>
            <a:r>
              <a:rPr lang="en-US" b="1" dirty="0">
                <a:solidFill>
                  <a:srgbClr val="0078D4"/>
                </a:solidFill>
              </a:rPr>
              <a:t>data</a:t>
            </a:r>
            <a:r>
              <a:rPr lang="en-US" b="1" dirty="0"/>
              <a:t> is stored in </a:t>
            </a:r>
            <a:r>
              <a:rPr lang="en-US" b="1" dirty="0">
                <a:solidFill>
                  <a:srgbClr val="0078D4"/>
                </a:solidFill>
              </a:rPr>
              <a:t>binary</a:t>
            </a:r>
            <a:r>
              <a:rPr lang="en-US" b="1" dirty="0"/>
              <a:t> format, minimizing file size and maximizing efficiency. </a:t>
            </a:r>
          </a:p>
          <a:p>
            <a:r>
              <a:rPr lang="en-US" b="1" dirty="0"/>
              <a:t>Avro features robust support for schema evolution by managing added fields, missing fields, and fields that have changed.</a:t>
            </a:r>
          </a:p>
          <a:p>
            <a:r>
              <a:rPr lang="en-US" b="1" dirty="0"/>
              <a:t>Avro is a </a:t>
            </a:r>
            <a:r>
              <a:rPr lang="en-US" b="1" dirty="0">
                <a:solidFill>
                  <a:srgbClr val="0078D4"/>
                </a:solidFill>
              </a:rPr>
              <a:t>relatively compact </a:t>
            </a:r>
            <a:r>
              <a:rPr lang="en-US" b="1" dirty="0"/>
              <a:t>option for both persistent data storage and wire transfer. </a:t>
            </a:r>
          </a:p>
          <a:p>
            <a:r>
              <a:rPr lang="en-US" b="1" dirty="0"/>
              <a:t>Avro is typically the format of choice for </a:t>
            </a:r>
            <a:r>
              <a:rPr lang="en-US" b="1" dirty="0">
                <a:solidFill>
                  <a:srgbClr val="0078D4"/>
                </a:solidFill>
              </a:rPr>
              <a:t>write-heavy workloads </a:t>
            </a:r>
            <a:r>
              <a:rPr lang="en-US" b="1" dirty="0"/>
              <a:t>given its easy to </a:t>
            </a:r>
            <a:r>
              <a:rPr lang="en-US" b="1" dirty="0">
                <a:solidFill>
                  <a:srgbClr val="0078D4"/>
                </a:solidFill>
              </a:rPr>
              <a:t>append new rows</a:t>
            </a:r>
            <a:r>
              <a:rPr lang="en-US" b="1" dirty="0"/>
              <a:t>. </a:t>
            </a:r>
          </a:p>
          <a:p>
            <a:r>
              <a:rPr lang="en-US" b="1" dirty="0"/>
              <a:t>Often used by Apache </a:t>
            </a:r>
            <a:r>
              <a:rPr lang="en-US" b="1" dirty="0">
                <a:solidFill>
                  <a:srgbClr val="0078D4"/>
                </a:solidFill>
              </a:rPr>
              <a:t>Kafka</a:t>
            </a:r>
            <a:r>
              <a:rPr lang="en-US" b="1" dirty="0"/>
              <a:t> and </a:t>
            </a:r>
            <a:r>
              <a:rPr lang="en-US" b="1" dirty="0" err="1"/>
              <a:t>Nifi</a:t>
            </a:r>
            <a:r>
              <a:rPr lang="en-US" b="1" dirty="0"/>
              <a:t> (streaming)</a:t>
            </a:r>
          </a:p>
          <a:p>
            <a:r>
              <a:rPr lang="en-US" b="1" dirty="0"/>
              <a:t>Useful for conversions between Spark and </a:t>
            </a:r>
            <a:r>
              <a:rPr lang="en-US" b="1" dirty="0">
                <a:solidFill>
                  <a:srgbClr val="0078D4"/>
                </a:solidFill>
              </a:rPr>
              <a:t>Pandas, R, </a:t>
            </a:r>
            <a:r>
              <a:rPr lang="en-US" b="1" dirty="0" err="1">
                <a:solidFill>
                  <a:srgbClr val="0078D4"/>
                </a:solidFill>
              </a:rPr>
              <a:t>Tensorflow</a:t>
            </a:r>
            <a:endParaRPr lang="en-US" b="1" dirty="0">
              <a:solidFill>
                <a:srgbClr val="0078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61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71466" y="369518"/>
            <a:ext cx="11018520" cy="553998"/>
          </a:xfrm>
        </p:spPr>
        <p:txBody>
          <a:bodyPr/>
          <a:lstStyle/>
          <a:p>
            <a:r>
              <a:rPr lang="en-US" dirty="0"/>
              <a:t>Apache ORC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71466" y="1108734"/>
            <a:ext cx="11423354" cy="3791807"/>
          </a:xfrm>
        </p:spPr>
        <p:txBody>
          <a:bodyPr/>
          <a:lstStyle/>
          <a:p>
            <a:r>
              <a:rPr lang="en-US" b="1" dirty="0">
                <a:solidFill>
                  <a:srgbClr val="0078D4"/>
                </a:solidFill>
              </a:rPr>
              <a:t>Row-columnar</a:t>
            </a:r>
            <a:r>
              <a:rPr lang="en-US" b="1" dirty="0"/>
              <a:t> based</a:t>
            </a:r>
          </a:p>
          <a:p>
            <a:r>
              <a:rPr lang="en-US" b="1" dirty="0"/>
              <a:t>Highly efficient for compression and storage. </a:t>
            </a:r>
          </a:p>
          <a:p>
            <a:r>
              <a:rPr lang="en-US" b="1" dirty="0"/>
              <a:t>Allows for parallel processing across a cluster, and the columnar format allows for skipping of unneeded columns for faster processing and decompression. </a:t>
            </a:r>
          </a:p>
          <a:p>
            <a:r>
              <a:rPr lang="en-US" b="1" dirty="0"/>
              <a:t>ORC files can store data more efficiently without compression than compressed text files.</a:t>
            </a:r>
          </a:p>
          <a:p>
            <a:r>
              <a:rPr lang="en-US" b="1" dirty="0"/>
              <a:t>Like Parquet, ORC is a good option for </a:t>
            </a:r>
            <a:r>
              <a:rPr lang="en-US" b="1" dirty="0">
                <a:solidFill>
                  <a:srgbClr val="0078D4"/>
                </a:solidFill>
              </a:rPr>
              <a:t>read-heavy</a:t>
            </a:r>
            <a:r>
              <a:rPr lang="en-US" b="1" dirty="0"/>
              <a:t> workloads.</a:t>
            </a:r>
          </a:p>
        </p:txBody>
      </p:sp>
    </p:spTree>
    <p:extLst>
      <p:ext uri="{BB962C8B-B14F-4D97-AF65-F5344CB8AC3E}">
        <p14:creationId xmlns:p14="http://schemas.microsoft.com/office/powerpoint/2010/main" val="53260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71466" y="369518"/>
            <a:ext cx="11018520" cy="553998"/>
          </a:xfrm>
        </p:spPr>
        <p:txBody>
          <a:bodyPr/>
          <a:lstStyle/>
          <a:p>
            <a:r>
              <a:rPr lang="en-US" dirty="0"/>
              <a:t>Big Data File Types - Comparison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C9C95F-3C01-4D75-8A39-D7719B9B1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147" y="1157069"/>
            <a:ext cx="7547706" cy="563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8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9D3047-A812-4BC3-8D8F-7F8196AF9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wrap="square" anchor="t">
            <a:normAutofit fontScale="90000"/>
          </a:bodyPr>
          <a:lstStyle/>
          <a:p>
            <a:r>
              <a:rPr lang="es-AR" dirty="0"/>
              <a:t>Grabación </a:t>
            </a:r>
            <a:r>
              <a:rPr lang="es-AR" dirty="0" err="1"/>
              <a:t>Webinar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748884-1F01-404D-BC6A-B36F3B56EB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69"/>
            <a:ext cx="11018520" cy="4456979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marL="6858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s-ES" sz="3000" b="1" dirty="0">
                <a:solidFill>
                  <a:srgbClr val="0078D4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Introducción a Spark SQL y Spark Streaming para profesionales de bases de datos</a:t>
            </a:r>
          </a:p>
          <a:p>
            <a:pPr marL="6858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Viernes 15/05/2020</a:t>
            </a:r>
          </a:p>
          <a:p>
            <a:pPr lvl="3">
              <a:lnSpc>
                <a:spcPct val="90000"/>
              </a:lnSpc>
            </a:pPr>
            <a:endParaRPr lang="en-US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1028700" lvl="3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s-AR" sz="2400" dirty="0">
                <a:hlinkClick r:id="rId3"/>
              </a:rPr>
              <a:t>https://www.youtube.com/watch?v=k6H9gI0OWy8</a:t>
            </a:r>
            <a:endParaRPr lang="en-US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6858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s-AR" sz="3000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0701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136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71466" y="369518"/>
            <a:ext cx="11018520" cy="553998"/>
          </a:xfrm>
        </p:spPr>
        <p:txBody>
          <a:bodyPr/>
          <a:lstStyle/>
          <a:p>
            <a:r>
              <a:rPr lang="en-US" dirty="0"/>
              <a:t>What is Azure Databricks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71466" y="1108734"/>
            <a:ext cx="11423354" cy="4518160"/>
          </a:xfrm>
        </p:spPr>
        <p:txBody>
          <a:bodyPr/>
          <a:lstStyle/>
          <a:p>
            <a:r>
              <a:rPr lang="en-US" dirty="0"/>
              <a:t>The intention of this platform is to provide the ease of deploying a collaborative Machine Learning environment based on Spark that can be used between data scientists, data engineers, and business analysts.</a:t>
            </a:r>
          </a:p>
          <a:p>
            <a:r>
              <a:rPr lang="en-US" dirty="0"/>
              <a:t>Data can be ingested in a </a:t>
            </a:r>
            <a:r>
              <a:rPr lang="en-US" dirty="0">
                <a:solidFill>
                  <a:srgbClr val="0078D4"/>
                </a:solidFill>
              </a:rPr>
              <a:t>variety of ways </a:t>
            </a:r>
            <a:r>
              <a:rPr lang="en-US" dirty="0"/>
              <a:t>into Azure Databricks. </a:t>
            </a:r>
          </a:p>
          <a:p>
            <a:pPr lvl="1"/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For real-time Machine learning projects, you can ingest data through a wide range of technologies including </a:t>
            </a:r>
            <a:r>
              <a:rPr lang="en-US" sz="2400" dirty="0">
                <a:solidFill>
                  <a:srgbClr val="0078D4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Kafka, Event Hubs or IoT Hubs</a:t>
            </a:r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. </a:t>
            </a:r>
          </a:p>
          <a:p>
            <a:r>
              <a:rPr lang="en-US" dirty="0"/>
              <a:t>In addition, you can ingest batches of data using </a:t>
            </a:r>
            <a:r>
              <a:rPr lang="en-US" dirty="0">
                <a:solidFill>
                  <a:srgbClr val="0078D4"/>
                </a:solidFill>
              </a:rPr>
              <a:t>Azure Data Factory </a:t>
            </a:r>
            <a:r>
              <a:rPr lang="en-US" dirty="0"/>
              <a:t>from a variety of data stores</a:t>
            </a:r>
          </a:p>
          <a:p>
            <a:r>
              <a:rPr lang="en-US" dirty="0"/>
              <a:t>Databricks is essentially a </a:t>
            </a:r>
            <a:r>
              <a:rPr lang="en-US" b="1" dirty="0"/>
              <a:t>wrapper around Apache Spark </a:t>
            </a:r>
            <a:r>
              <a:rPr lang="en-US" dirty="0"/>
              <a:t>that simplifies the provisioning and configuration of a Spark cluster in a </a:t>
            </a:r>
            <a:r>
              <a:rPr lang="en-US" b="1" dirty="0"/>
              <a:t>GUI interface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868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 bwMode="auto">
          <a:xfrm>
            <a:off x="7417929" y="3860265"/>
            <a:ext cx="4343401" cy="2120011"/>
          </a:xfrm>
          <a:prstGeom prst="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60" tIns="91440" rIns="13716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ts val="600"/>
              </a:spcAft>
              <a:defRPr/>
            </a:pPr>
            <a:r>
              <a:rPr lang="en-GB" sz="2000" b="1" dirty="0">
                <a:solidFill>
                  <a:prstClr val="white"/>
                </a:solidFill>
              </a:rPr>
              <a:t>Azure Databricks components:</a:t>
            </a:r>
            <a:endParaRPr lang="en-US" sz="2000" b="1" kern="0" dirty="0">
              <a:solidFill>
                <a:prstClr val="white"/>
              </a:solidFill>
              <a:cs typeface="Segoe UI Light" panose="020B0502040204020203" pitchFamily="34" charset="0"/>
            </a:endParaRPr>
          </a:p>
          <a:p>
            <a:pPr marL="285750" indent="-285750" defTabSz="932472" fontAlgn="base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1700" kern="0" dirty="0">
                <a:solidFill>
                  <a:prstClr val="white"/>
                </a:solidFill>
                <a:latin typeface="Segoe UI"/>
                <a:cs typeface="Segoe UI Light" panose="020B0502040204020203" pitchFamily="34" charset="0"/>
              </a:rPr>
              <a:t>Spark SQL and DataFrames</a:t>
            </a:r>
            <a:endParaRPr lang="en-US" sz="1700" kern="0" dirty="0">
              <a:solidFill>
                <a:prstClr val="white"/>
              </a:solidFill>
              <a:latin typeface="Segoe UI"/>
              <a:cs typeface="Segoe UI Light" panose="020B0502040204020203" pitchFamily="34" charset="0"/>
            </a:endParaRPr>
          </a:p>
          <a:p>
            <a:pPr marL="285750" indent="-285750" defTabSz="932472" fontAlgn="base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1700" kern="0" dirty="0">
                <a:solidFill>
                  <a:prstClr val="white"/>
                </a:solidFill>
                <a:latin typeface="Segoe UI"/>
                <a:cs typeface="Segoe UI Light" panose="020B0502040204020203" pitchFamily="34" charset="0"/>
              </a:rPr>
              <a:t>Streaming</a:t>
            </a:r>
          </a:p>
          <a:p>
            <a:pPr marL="285750" indent="-285750" defTabSz="932472" fontAlgn="base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1700" kern="0" dirty="0">
                <a:solidFill>
                  <a:prstClr val="white"/>
                </a:solidFill>
                <a:latin typeface="Segoe UI"/>
                <a:cs typeface="Segoe UI Light" panose="020B0502040204020203" pitchFamily="34" charset="0"/>
              </a:rPr>
              <a:t>Mlib</a:t>
            </a:r>
          </a:p>
          <a:p>
            <a:pPr marL="285750" indent="-285750" defTabSz="932472" fontAlgn="base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1700" kern="0" dirty="0">
                <a:solidFill>
                  <a:prstClr val="white"/>
                </a:solidFill>
                <a:latin typeface="Segoe UI"/>
                <a:cs typeface="Segoe UI Light" panose="020B0502040204020203" pitchFamily="34" charset="0"/>
              </a:rPr>
              <a:t>GraphX</a:t>
            </a:r>
          </a:p>
          <a:p>
            <a:pPr marL="285750" indent="-285750" defTabSz="932472" fontAlgn="base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1700" kern="0" dirty="0">
                <a:solidFill>
                  <a:prstClr val="white"/>
                </a:solidFill>
                <a:latin typeface="Segoe UI"/>
                <a:cs typeface="Segoe UI Light" panose="020B0502040204020203" pitchFamily="34" charset="0"/>
              </a:rPr>
              <a:t>Spark Core API</a:t>
            </a:r>
          </a:p>
          <a:p>
            <a:pPr defTabSz="932472" fontAlgn="base">
              <a:spcBef>
                <a:spcPct val="0"/>
              </a:spcBef>
              <a:spcAft>
                <a:spcPts val="600"/>
              </a:spcAft>
              <a:defRPr/>
            </a:pPr>
            <a:endParaRPr lang="en-GB" sz="1800" kern="0" dirty="0">
              <a:solidFill>
                <a:prstClr val="white"/>
              </a:solidFill>
              <a:latin typeface="Segoe UI"/>
              <a:cs typeface="Segoe UI Light" panose="020B0502040204020203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7436248" y="1401130"/>
            <a:ext cx="4343401" cy="2120011"/>
          </a:xfrm>
          <a:prstGeom prst="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60" tIns="91440" rIns="13716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Why use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Databricks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 Light" panose="020B0502040204020203" pitchFamily="34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kern="0" dirty="0">
                <a:solidFill>
                  <a:prstClr val="white"/>
                </a:solidFill>
                <a:latin typeface="Segoe UI"/>
                <a:cs typeface="Segoe UI Light" panose="020B0502040204020203" pitchFamily="34" charset="0"/>
              </a:rPr>
              <a:t>Azure Databricks is a wrapper around Apache Spark that simplifies the provisioning and configuration of a Spark cluster in a GUI interface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 kern="0" dirty="0">
              <a:solidFill>
                <a:prstClr val="white"/>
              </a:solidFill>
              <a:latin typeface="Segoe UI"/>
              <a:cs typeface="Segoe UI Light" panose="020B0502040204020203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5020439" y="2468280"/>
            <a:ext cx="2111579" cy="3395509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60" tIns="91440" rIns="13716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100" b="1" dirty="0">
                <a:solidFill>
                  <a:prstClr val="white"/>
                </a:solidFill>
              </a:rPr>
              <a:t>Machine Learning</a:t>
            </a:r>
            <a:endParaRPr lang="en-US" sz="2200" kern="0" dirty="0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100" kern="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Contains a number of libraries that enables a Data Scientist to perform Machine Learning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  <a:defRPr/>
            </a:pP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2724732" y="2468282"/>
            <a:ext cx="2197065" cy="3395509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60" tIns="91440" rIns="13716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100" b="1" dirty="0">
                <a:solidFill>
                  <a:prstClr val="white"/>
                </a:solidFill>
              </a:rPr>
              <a:t>Streaming Analytics</a:t>
            </a:r>
            <a:endParaRPr lang="en-US" sz="2200" kern="0" dirty="0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2200" kern="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Ingest data from technologies such as Kafka and Flume to ingest data in real-time</a:t>
            </a:r>
          </a:p>
          <a:p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355600" y="2468282"/>
            <a:ext cx="2270490" cy="339551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60" tIns="91440" rIns="13716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100" b="1" dirty="0">
                <a:solidFill>
                  <a:prstClr val="white"/>
                </a:solidFill>
              </a:rPr>
              <a:t>Interactive Data Analysis</a:t>
            </a:r>
            <a:endParaRPr lang="en-US" sz="2200" kern="0" dirty="0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kern="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Used by business analysts or data engineers to analyze and prepare data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  <a:defRPr/>
            </a:pP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228600" y="1401130"/>
            <a:ext cx="6985000" cy="4579146"/>
          </a:xfrm>
          <a:prstGeom prst="rect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60" tIns="91440" rIns="13716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Apache Spark emerged to provide a parallel processing framework that supports </a:t>
            </a:r>
            <a:r>
              <a:rPr lang="en-US" b="1" dirty="0"/>
              <a:t>in-memory processing</a:t>
            </a:r>
            <a:r>
              <a:rPr lang="en-US" dirty="0"/>
              <a:t> to boost the performance of big-data analytical applications on massive volumes of data.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What is Apache Spark</a:t>
            </a:r>
          </a:p>
        </p:txBody>
      </p:sp>
    </p:spTree>
    <p:extLst>
      <p:ext uri="{BB962C8B-B14F-4D97-AF65-F5344CB8AC3E}">
        <p14:creationId xmlns:p14="http://schemas.microsoft.com/office/powerpoint/2010/main" val="180518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71466" y="369518"/>
            <a:ext cx="11018520" cy="553998"/>
          </a:xfrm>
        </p:spPr>
        <p:txBody>
          <a:bodyPr/>
          <a:lstStyle/>
          <a:p>
            <a:r>
              <a:rPr lang="en-US" dirty="0"/>
              <a:t>Apache Spark Ecosystem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563601-A8FC-467E-A1A0-C346E92D9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67" y="1108734"/>
            <a:ext cx="11423353" cy="5662011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71466" y="1108734"/>
            <a:ext cx="11423354" cy="4308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573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71466" y="369518"/>
            <a:ext cx="11018520" cy="553998"/>
          </a:xfrm>
        </p:spPr>
        <p:txBody>
          <a:bodyPr/>
          <a:lstStyle/>
          <a:p>
            <a:r>
              <a:rPr lang="en-US" dirty="0"/>
              <a:t>Spark Architecture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71466" y="1108734"/>
            <a:ext cx="11423354" cy="4308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04660F-004B-412E-92F1-717F71C15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64" y="1231208"/>
            <a:ext cx="10363724" cy="46969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388BBEF-EA5B-4476-8B01-DC745C3CA463}"/>
              </a:ext>
            </a:extLst>
          </p:cNvPr>
          <p:cNvSpPr/>
          <p:nvPr/>
        </p:nvSpPr>
        <p:spPr>
          <a:xfrm>
            <a:off x="798864" y="6050610"/>
            <a:ext cx="10537920" cy="363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https://www.datasciencecentral.com/profiles/blogs/what-is-the-difference-between-hadoop-and-spark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8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71466" y="369518"/>
            <a:ext cx="11018520" cy="553998"/>
          </a:xfrm>
        </p:spPr>
        <p:txBody>
          <a:bodyPr/>
          <a:lstStyle/>
          <a:p>
            <a:r>
              <a:rPr lang="en-US" dirty="0"/>
              <a:t>Apache Spark Ecosystem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71466" y="1108734"/>
            <a:ext cx="11423354" cy="4308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154915-5A4E-4B52-BDC8-E9B9DE37A6DC}"/>
              </a:ext>
            </a:extLst>
          </p:cNvPr>
          <p:cNvSpPr/>
          <p:nvPr/>
        </p:nvSpPr>
        <p:spPr>
          <a:xfrm>
            <a:off x="471466" y="6412877"/>
            <a:ext cx="10659123" cy="363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https://www.datasciencecentral.com/profiles/blogs/what-is-the-difference-between-hadoop-and-spark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E3E610-0DDE-4FA0-B6BF-61F093E3F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501" y="1108734"/>
            <a:ext cx="8388449" cy="483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41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71466" y="369518"/>
            <a:ext cx="11018520" cy="553998"/>
          </a:xfrm>
        </p:spPr>
        <p:txBody>
          <a:bodyPr/>
          <a:lstStyle/>
          <a:p>
            <a:r>
              <a:rPr lang="en-US" dirty="0"/>
              <a:t>The Good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71466" y="1108734"/>
            <a:ext cx="11423354" cy="6180153"/>
          </a:xfrm>
        </p:spPr>
        <p:txBody>
          <a:bodyPr/>
          <a:lstStyle/>
          <a:p>
            <a:r>
              <a:rPr lang="en-US" dirty="0"/>
              <a:t>It does </a:t>
            </a:r>
            <a:r>
              <a:rPr lang="en-US" b="1" dirty="0"/>
              <a:t>in-memory, distributed and iterative computation</a:t>
            </a:r>
            <a:r>
              <a:rPr lang="en-US" dirty="0"/>
              <a:t>, which is particularly useful when working with machine learning algorithms. </a:t>
            </a:r>
          </a:p>
          <a:p>
            <a:pPr lvl="1"/>
            <a:r>
              <a:rPr lang="en-US" dirty="0"/>
              <a:t>Other tools might require writing intermediate results to disk and reading them back into memory, which can make using iterative algorithms painfully slow.</a:t>
            </a:r>
          </a:p>
          <a:p>
            <a:r>
              <a:rPr lang="en-US" dirty="0"/>
              <a:t>Spark offers a </a:t>
            </a:r>
            <a:r>
              <a:rPr lang="en-US" b="1" dirty="0"/>
              <a:t>data frame abstraction </a:t>
            </a:r>
            <a:r>
              <a:rPr lang="en-US" dirty="0"/>
              <a:t>with object-oriented methods for transformations, joins, filters and more. </a:t>
            </a:r>
          </a:p>
          <a:p>
            <a:r>
              <a:rPr lang="en-US" dirty="0">
                <a:solidFill>
                  <a:srgbClr val="0078D4"/>
                </a:solidFill>
              </a:rPr>
              <a:t>Lazy execution</a:t>
            </a:r>
            <a:r>
              <a:rPr lang="en-US" dirty="0"/>
              <a:t> is especially helpful as it allows you to define a complex series of transformations represented as an object. </a:t>
            </a:r>
          </a:p>
          <a:p>
            <a:r>
              <a:rPr lang="en-US" dirty="0" err="1"/>
              <a:t>PySpark</a:t>
            </a:r>
            <a:r>
              <a:rPr lang="en-US" dirty="0"/>
              <a:t> offers a </a:t>
            </a:r>
            <a:r>
              <a:rPr lang="en-US" dirty="0" err="1">
                <a:solidFill>
                  <a:srgbClr val="0078D4"/>
                </a:solidFill>
              </a:rPr>
              <a:t>toPandas</a:t>
            </a:r>
            <a:r>
              <a:rPr lang="en-US" dirty="0">
                <a:solidFill>
                  <a:srgbClr val="0078D4"/>
                </a:solidFill>
              </a:rPr>
              <a:t>()</a:t>
            </a:r>
            <a:r>
              <a:rPr lang="en-US" dirty="0"/>
              <a:t> method to seamlessly convert Spark </a:t>
            </a:r>
            <a:r>
              <a:rPr lang="en-US" dirty="0" err="1"/>
              <a:t>DataFrames</a:t>
            </a:r>
            <a:r>
              <a:rPr lang="en-US" dirty="0"/>
              <a:t> to Pandas, and its </a:t>
            </a:r>
            <a:r>
              <a:rPr lang="en-US" dirty="0" err="1">
                <a:solidFill>
                  <a:srgbClr val="0078D4"/>
                </a:solidFill>
              </a:rPr>
              <a:t>SparkSession.createDataFrame</a:t>
            </a:r>
            <a:r>
              <a:rPr lang="en-US" dirty="0">
                <a:solidFill>
                  <a:srgbClr val="0078D4"/>
                </a:solidFill>
              </a:rPr>
              <a:t>() </a:t>
            </a:r>
            <a:r>
              <a:rPr lang="en-US" dirty="0"/>
              <a:t>can do the reverse.</a:t>
            </a:r>
          </a:p>
          <a:p>
            <a:endParaRPr lang="en-US" dirty="0"/>
          </a:p>
          <a:p>
            <a:r>
              <a:rPr lang="en-US" sz="1800" dirty="0">
                <a:solidFill>
                  <a:srgbClr val="0078D4"/>
                </a:solidFill>
                <a:hlinkClick r:id="rId3"/>
              </a:rPr>
              <a:t>https://thenewstack.io/the-good-bad-and-ugly-apache-spark-for-data-science-work</a:t>
            </a:r>
            <a:endParaRPr lang="en-US" sz="1800" dirty="0">
              <a:solidFill>
                <a:srgbClr val="0078D4"/>
              </a:solidFill>
            </a:endParaRPr>
          </a:p>
          <a:p>
            <a:endParaRPr lang="en-US" dirty="0">
              <a:solidFill>
                <a:srgbClr val="0078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30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71466" y="369518"/>
            <a:ext cx="11018520" cy="553998"/>
          </a:xfrm>
        </p:spPr>
        <p:txBody>
          <a:bodyPr/>
          <a:lstStyle/>
          <a:p>
            <a:r>
              <a:rPr lang="en-US" dirty="0"/>
              <a:t>The Bad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71466" y="1108734"/>
            <a:ext cx="11423354" cy="4641271"/>
          </a:xfrm>
        </p:spPr>
        <p:txBody>
          <a:bodyPr/>
          <a:lstStyle/>
          <a:p>
            <a:r>
              <a:rPr lang="en-US" dirty="0"/>
              <a:t>Spark is notoriously </a:t>
            </a:r>
            <a:r>
              <a:rPr lang="en-US" dirty="0">
                <a:solidFill>
                  <a:srgbClr val="0078D4"/>
                </a:solidFill>
              </a:rPr>
              <a:t>difficult to tune </a:t>
            </a:r>
            <a:r>
              <a:rPr lang="en-US" dirty="0"/>
              <a:t>and maintain. </a:t>
            </a:r>
          </a:p>
          <a:p>
            <a:r>
              <a:rPr lang="en-US" dirty="0"/>
              <a:t>Jobs failing with </a:t>
            </a:r>
            <a:r>
              <a:rPr lang="en-US" dirty="0">
                <a:solidFill>
                  <a:srgbClr val="0078D4"/>
                </a:solidFill>
              </a:rPr>
              <a:t>out-of-memory errors </a:t>
            </a:r>
            <a:r>
              <a:rPr lang="en-US" dirty="0"/>
              <a:t>is very common and having many concurrent users makes resource management even more challenging.</a:t>
            </a:r>
          </a:p>
          <a:p>
            <a:r>
              <a:rPr lang="en-US" dirty="0"/>
              <a:t>But memory errors and errors occurring within user-defined functions can be </a:t>
            </a:r>
            <a:r>
              <a:rPr lang="en-US" dirty="0">
                <a:solidFill>
                  <a:srgbClr val="0078D4"/>
                </a:solidFill>
              </a:rPr>
              <a:t>difficult to track down</a:t>
            </a:r>
          </a:p>
          <a:p>
            <a:r>
              <a:rPr lang="en-US" dirty="0" err="1">
                <a:solidFill>
                  <a:srgbClr val="0078D4"/>
                </a:solidFill>
              </a:rPr>
              <a:t>PySpark</a:t>
            </a:r>
            <a:r>
              <a:rPr lang="en-US" dirty="0">
                <a:solidFill>
                  <a:srgbClr val="0078D4"/>
                </a:solidFill>
              </a:rPr>
              <a:t> UDFs are much slower </a:t>
            </a:r>
            <a:r>
              <a:rPr lang="en-US" dirty="0"/>
              <a:t>and more memory-intensive than Scala and Java UDFs are (is changing in version 3.0 - 2020)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800" dirty="0">
                <a:solidFill>
                  <a:srgbClr val="0078D4"/>
                </a:solidFill>
                <a:hlinkClick r:id="rId3"/>
              </a:rPr>
              <a:t>https://thenewstack.io/the-good-bad-and-ugly-apache-spark-for-data-science-work</a:t>
            </a:r>
            <a:endParaRPr lang="en-US" dirty="0">
              <a:solidFill>
                <a:srgbClr val="0078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80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71466" y="369518"/>
            <a:ext cx="11018520" cy="553998"/>
          </a:xfrm>
        </p:spPr>
        <p:txBody>
          <a:bodyPr/>
          <a:lstStyle/>
          <a:p>
            <a:r>
              <a:rPr lang="en-US" b="1" dirty="0"/>
              <a:t>Querying files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71466" y="1108734"/>
            <a:ext cx="11423354" cy="3360920"/>
          </a:xfrm>
        </p:spPr>
        <p:txBody>
          <a:bodyPr/>
          <a:lstStyle/>
          <a:p>
            <a:r>
              <a:rPr lang="en-US" dirty="0"/>
              <a:t>You can use </a:t>
            </a:r>
            <a:r>
              <a:rPr lang="en-US" dirty="0" err="1">
                <a:solidFill>
                  <a:srgbClr val="0078D4"/>
                </a:solidFill>
              </a:rPr>
              <a:t>DataFrames</a:t>
            </a:r>
            <a:r>
              <a:rPr lang="en-US" dirty="0"/>
              <a:t> to query large data files. </a:t>
            </a:r>
          </a:p>
          <a:p>
            <a:r>
              <a:rPr lang="en-US" dirty="0" err="1"/>
              <a:t>DataFrames</a:t>
            </a:r>
            <a:r>
              <a:rPr lang="en-US" dirty="0"/>
              <a:t> are derived from data structures known as Resilient Distributed Datasets (</a:t>
            </a:r>
            <a:r>
              <a:rPr lang="en-US" dirty="0">
                <a:solidFill>
                  <a:srgbClr val="0078D4"/>
                </a:solidFill>
              </a:rPr>
              <a:t>RDDs</a:t>
            </a:r>
            <a:r>
              <a:rPr lang="en-US" dirty="0"/>
              <a:t>). </a:t>
            </a:r>
          </a:p>
          <a:p>
            <a:r>
              <a:rPr lang="en-US" dirty="0"/>
              <a:t>RDDs and </a:t>
            </a:r>
            <a:r>
              <a:rPr lang="en-US" dirty="0" err="1"/>
              <a:t>DataFrames</a:t>
            </a:r>
            <a:r>
              <a:rPr lang="en-US" dirty="0"/>
              <a:t> are </a:t>
            </a:r>
            <a:r>
              <a:rPr lang="en-US" dirty="0">
                <a:solidFill>
                  <a:srgbClr val="0078D4"/>
                </a:solidFill>
              </a:rPr>
              <a:t>immutable distributed </a:t>
            </a:r>
            <a:r>
              <a:rPr lang="en-US" dirty="0"/>
              <a:t>collections of data.</a:t>
            </a:r>
          </a:p>
          <a:p>
            <a:r>
              <a:rPr lang="en-US" dirty="0"/>
              <a:t>Resilient: RDDs are </a:t>
            </a:r>
            <a:r>
              <a:rPr lang="en-US" dirty="0">
                <a:solidFill>
                  <a:srgbClr val="0078D4"/>
                </a:solidFill>
              </a:rPr>
              <a:t>fault tolerant</a:t>
            </a:r>
            <a:r>
              <a:rPr lang="en-US" dirty="0"/>
              <a:t>, so if part of your operation fails, Spark quickly recovers the lost computation.</a:t>
            </a:r>
          </a:p>
          <a:p>
            <a:r>
              <a:rPr lang="en-US" dirty="0"/>
              <a:t>Distributed: RDDs are </a:t>
            </a:r>
            <a:r>
              <a:rPr lang="en-US" dirty="0">
                <a:solidFill>
                  <a:srgbClr val="0078D4"/>
                </a:solidFill>
              </a:rPr>
              <a:t>distributed across the clusters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575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2.xml><?xml version="1.0" encoding="utf-8"?>
<a:theme xmlns:a="http://schemas.openxmlformats.org/drawingml/2006/main" name="SOFT BLACK TEMPLATE">
  <a:themeElements>
    <a:clrScheme name="ST_Illusttration_Soft_Black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BCF2"/>
      </a:accent2>
      <a:accent3>
        <a:srgbClr val="107C10"/>
      </a:accent3>
      <a:accent4>
        <a:srgbClr val="D73B01"/>
      </a:accent4>
      <a:accent5>
        <a:srgbClr val="FFB900"/>
      </a:accent5>
      <a:accent6>
        <a:srgbClr val="E6E6E6"/>
      </a:accent6>
      <a:hlink>
        <a:srgbClr val="00BCF2"/>
      </a:hlink>
      <a:folHlink>
        <a:srgbClr val="00BCF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A3FBD5A9-6ED4-4247-B514-45D69F798535}"/>
    </a:ext>
  </a:extLst>
</a:theme>
</file>

<file path=ppt/theme/theme3.xml><?xml version="1.0" encoding="utf-8"?>
<a:theme xmlns:a="http://schemas.openxmlformats.org/drawingml/2006/main" name="FY17 EMPOWER Campaign Theme">
  <a:themeElements>
    <a:clrScheme name="Custom 2">
      <a:dk1>
        <a:srgbClr val="505050"/>
      </a:dk1>
      <a:lt1>
        <a:sysClr val="window" lastClr="FFFFFF"/>
      </a:lt1>
      <a:dk2>
        <a:srgbClr val="0078D7"/>
      </a:dk2>
      <a:lt2>
        <a:srgbClr val="000000"/>
      </a:lt2>
      <a:accent1>
        <a:srgbClr val="107C10"/>
      </a:accent1>
      <a:accent2>
        <a:srgbClr val="FF8C00"/>
      </a:accent2>
      <a:accent3>
        <a:srgbClr val="D83B01"/>
      </a:accent3>
      <a:accent4>
        <a:srgbClr val="00BCF2"/>
      </a:accent4>
      <a:accent5>
        <a:srgbClr val="002050"/>
      </a:accent5>
      <a:accent6>
        <a:srgbClr val="5C2D91"/>
      </a:accent6>
      <a:hlink>
        <a:srgbClr val="B9B9B9"/>
      </a:hlink>
      <a:folHlink>
        <a:srgbClr val="969696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algn="r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91440" tIns="91440" rIns="91440" bIns="91440" rtlCol="0" anchor="t">
        <a:noAutofit/>
      </a:bodyPr>
      <a:lstStyle>
        <a:defPPr marL="171450" indent="-171450">
          <a:buFont typeface="Wingdings" pitchFamily="2" charset="2"/>
          <a:buChar char="§"/>
          <a:defRPr sz="1600" dirty="0" err="1" smtClean="0">
            <a:latin typeface="Segoe UI" pitchFamily="34" charset="0"/>
            <a:ea typeface="Segoe UI" pitchFamily="34" charset="0"/>
            <a:cs typeface="Segoe U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Y17 EMPOWER Campaign Theme" id="{DE8F8296-BCDF-4D9D-9667-B0F9BFC0919B}" vid="{C48D4A6D-5D25-4B80-8FFE-70A0D4B280A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16-9_Illustration_2018_Cloud_011</Template>
  <TotalTime>0</TotalTime>
  <Words>1886</Words>
  <Application>Microsoft Office PowerPoint</Application>
  <PresentationFormat>Widescreen</PresentationFormat>
  <Paragraphs>195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Arial</vt:lpstr>
      <vt:lpstr>Consolas</vt:lpstr>
      <vt:lpstr>Helvetica Neue</vt:lpstr>
      <vt:lpstr>Segoe UI</vt:lpstr>
      <vt:lpstr>Segoe UI Light</vt:lpstr>
      <vt:lpstr>Segoe UI Semibold</vt:lpstr>
      <vt:lpstr>Segoe UI Semilight</vt:lpstr>
      <vt:lpstr>Wingdings</vt:lpstr>
      <vt:lpstr>WHITE TEMPLATE</vt:lpstr>
      <vt:lpstr>SOFT BLACK TEMPLATE</vt:lpstr>
      <vt:lpstr>FY17 EMPOWER Campaign Theme</vt:lpstr>
      <vt:lpstr>Lesson Spark &amp; Azure Databricks </vt:lpstr>
      <vt:lpstr>What is Azure Databricks</vt:lpstr>
      <vt:lpstr>What is Apache Spark</vt:lpstr>
      <vt:lpstr>Apache Spark Ecosystem</vt:lpstr>
      <vt:lpstr>Spark Architecture</vt:lpstr>
      <vt:lpstr>Apache Spark Ecosystem</vt:lpstr>
      <vt:lpstr>The Good</vt:lpstr>
      <vt:lpstr>The Bad</vt:lpstr>
      <vt:lpstr>Querying files </vt:lpstr>
      <vt:lpstr>DataFrame</vt:lpstr>
      <vt:lpstr>Reading Data in  Azure Databricks.</vt:lpstr>
      <vt:lpstr>Table management</vt:lpstr>
      <vt:lpstr>Big Data File Types</vt:lpstr>
      <vt:lpstr>Apache Parquet</vt:lpstr>
      <vt:lpstr>Apache Avro</vt:lpstr>
      <vt:lpstr>Apache ORC</vt:lpstr>
      <vt:lpstr>Big Data File Types - Comparison</vt:lpstr>
      <vt:lpstr>Grabación Webinar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2018-12-16T17:58:48Z</dcterms:created>
  <dcterms:modified xsi:type="dcterms:W3CDTF">2020-12-08T23:23:23Z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v-tamat@microsoft.com</vt:lpwstr>
  </property>
  <property fmtid="{D5CDD505-2E9C-101B-9397-08002B2CF9AE}" pid="5" name="MSIP_Label_f42aa342-8706-4288-bd11-ebb85995028c_SetDate">
    <vt:lpwstr>2018-12-16T17:59:52.0180957Z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